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1" r:id="rId14"/>
    <p:sldId id="356" r:id="rId15"/>
    <p:sldId id="394" r:id="rId16"/>
    <p:sldId id="396" r:id="rId17"/>
    <p:sldId id="361" r:id="rId18"/>
    <p:sldId id="362" r:id="rId19"/>
    <p:sldId id="374" r:id="rId20"/>
    <p:sldId id="367" r:id="rId21"/>
    <p:sldId id="360" r:id="rId22"/>
    <p:sldId id="372" r:id="rId23"/>
    <p:sldId id="370" r:id="rId24"/>
    <p:sldId id="373" r:id="rId25"/>
    <p:sldId id="369" r:id="rId26"/>
    <p:sldId id="371" r:id="rId27"/>
    <p:sldId id="375" r:id="rId28"/>
    <p:sldId id="376" r:id="rId29"/>
    <p:sldId id="377" r:id="rId30"/>
    <p:sldId id="352" r:id="rId31"/>
    <p:sldId id="379" r:id="rId32"/>
    <p:sldId id="378" r:id="rId33"/>
    <p:sldId id="380" r:id="rId34"/>
    <p:sldId id="381" r:id="rId35"/>
    <p:sldId id="382" r:id="rId36"/>
    <p:sldId id="353" r:id="rId37"/>
    <p:sldId id="383" r:id="rId38"/>
    <p:sldId id="384" r:id="rId39"/>
    <p:sldId id="358" r:id="rId40"/>
    <p:sldId id="357" r:id="rId41"/>
    <p:sldId id="359" r:id="rId42"/>
    <p:sldId id="385" r:id="rId43"/>
    <p:sldId id="386" r:id="rId44"/>
    <p:sldId id="387" r:id="rId45"/>
    <p:sldId id="390" r:id="rId46"/>
    <p:sldId id="393" r:id="rId47"/>
    <p:sldId id="388" r:id="rId48"/>
    <p:sldId id="389" r:id="rId49"/>
    <p:sldId id="368" r:id="rId50"/>
    <p:sldId id="395" r:id="rId5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7"/>
    <a:srgbClr val="F5F5F5"/>
    <a:srgbClr val="464646"/>
    <a:srgbClr val="CE0368"/>
    <a:srgbClr val="FFB310"/>
    <a:srgbClr val="FAFAFA"/>
    <a:srgbClr val="FFFFFF"/>
    <a:srgbClr val="F94F00"/>
    <a:srgbClr val="D73285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97419" autoAdjust="0"/>
  </p:normalViewPr>
  <p:slideViewPr>
    <p:cSldViewPr snapToGrid="0" showGuides="1">
      <p:cViewPr varScale="1">
        <p:scale>
          <a:sx n="145" d="100"/>
          <a:sy n="145" d="100"/>
        </p:scale>
        <p:origin x="1196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25/06/2025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correlation between variables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variables correlated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0F2C-8E44-4C4A-E890-8479DCD3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B9FDD7B8-F6F4-5F6F-6FBC-B95F718C5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310860" y="280640"/>
            <a:ext cx="56950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lt"/>
              </a:rPr>
              <a:t>Prediction Limits on High Property Prices</a:t>
            </a:r>
            <a:br>
              <a:rPr lang="en-US" sz="2800" dirty="0">
                <a:solidFill>
                  <a:schemeClr val="accent2"/>
                </a:solidFill>
                <a:latin typeface="+mn-lt"/>
              </a:rPr>
            </a:br>
            <a:endParaRPr lang="en-US" sz="28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EA29B216-DDD9-897A-6135-4AFB4F399C3F}"/>
              </a:ext>
            </a:extLst>
          </p:cNvPr>
          <p:cNvSpPr/>
          <p:nvPr/>
        </p:nvSpPr>
        <p:spPr>
          <a:xfrm>
            <a:off x="6798268" y="809861"/>
            <a:ext cx="4715259" cy="550740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BB6E7-DA54-0DC8-244C-7AF6F8773245}"/>
              </a:ext>
            </a:extLst>
          </p:cNvPr>
          <p:cNvSpPr txBox="1"/>
          <p:nvPr/>
        </p:nvSpPr>
        <p:spPr>
          <a:xfrm>
            <a:off x="6973189" y="1003537"/>
            <a:ext cx="43337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From €750k to over €1M, residuals grow and shift upwards </a:t>
            </a:r>
          </a:p>
          <a:p>
            <a:endParaRPr lang="en-US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54038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</a:rPr>
              <a:t>The model </a:t>
            </a:r>
            <a:r>
              <a:rPr lang="en-US" b="1" dirty="0">
                <a:solidFill>
                  <a:schemeClr val="tx2"/>
                </a:solidFill>
              </a:rPr>
              <a:t>increasingly underestimates high-value properties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54038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tx2"/>
              </a:solidFill>
            </a:endParaRPr>
          </a:p>
          <a:p>
            <a:pPr marL="268288"/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/>
                </a:solidFill>
              </a:rPr>
              <a:t>This confirms </a:t>
            </a:r>
            <a:r>
              <a:rPr lang="en-US" b="1" dirty="0">
                <a:solidFill>
                  <a:schemeClr val="tx2"/>
                </a:solidFill>
              </a:rPr>
              <a:t>limited reliability </a:t>
            </a:r>
            <a:r>
              <a:rPr lang="en-US" dirty="0">
                <a:solidFill>
                  <a:schemeClr val="tx2"/>
                </a:solidFill>
              </a:rPr>
              <a:t>for </a:t>
            </a:r>
            <a:r>
              <a:rPr lang="en-US" b="1" dirty="0">
                <a:solidFill>
                  <a:schemeClr val="tx2"/>
                </a:solidFill>
              </a:rPr>
              <a:t>high-end properties</a:t>
            </a:r>
            <a:r>
              <a:rPr lang="en-US" dirty="0">
                <a:solidFill>
                  <a:schemeClr val="tx2"/>
                </a:solidFill>
              </a:rPr>
              <a:t>, due to </a:t>
            </a:r>
            <a:r>
              <a:rPr lang="en-US" b="1" dirty="0">
                <a:solidFill>
                  <a:schemeClr val="tx2"/>
                </a:solidFill>
              </a:rPr>
              <a:t>less data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more complex patterns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DE858-68B8-5091-BB41-4DC98DAD4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562" y="-13188"/>
            <a:ext cx="4197171" cy="29498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4B17FF-3A40-0D49-8D83-0907A689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3" y="3059723"/>
            <a:ext cx="6371778" cy="379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tx2"/>
                </a:solidFill>
              </a:rPr>
              <a:t>30 189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39 936</a:t>
            </a:r>
          </a:p>
          <a:p>
            <a:endParaRPr lang="en-US" sz="1600" noProof="0" dirty="0">
              <a:solidFill>
                <a:srgbClr val="4646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53596" y="1992841"/>
            <a:ext cx="11010361" cy="346274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383166"/>
              </p:ext>
            </p:extLst>
          </p:nvPr>
        </p:nvGraphicFramePr>
        <p:xfrm>
          <a:off x="717525" y="2360167"/>
          <a:ext cx="10682504" cy="2728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70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r>
                        <a:rPr lang="fr-BE" sz="1700" dirty="0"/>
                        <a:t>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Point-</a:t>
                      </a:r>
                      <a:r>
                        <a:rPr lang="fr-BE" sz="1700" b="1" dirty="0" err="1"/>
                        <a:t>Biserial</a:t>
                      </a:r>
                      <a:r>
                        <a:rPr lang="fr-BE" sz="1700" b="1" dirty="0"/>
                        <a:t> </a:t>
                      </a:r>
                      <a:r>
                        <a:rPr lang="fr-BE" sz="1700" b="1" dirty="0" err="1"/>
                        <a:t>Correlation</a:t>
                      </a:r>
                      <a:r>
                        <a:rPr lang="fr-BE" sz="1700" dirty="0"/>
                        <a:t>, 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r>
                        <a:rPr lang="fr-BE" sz="1700" dirty="0"/>
                        <a:t>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ANOVA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Kruskal-Wallis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Binary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Phi coefficient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Categorical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Cramér’s V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Chi-square test</a:t>
                      </a:r>
                      <a:endParaRPr lang="fr-BE" sz="170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/>
                        <a:t>Pearson</a:t>
                      </a:r>
                      <a:r>
                        <a:rPr lang="fr-BE" sz="1700"/>
                        <a:t>, </a:t>
                      </a:r>
                      <a:r>
                        <a:rPr lang="fr-BE" sz="1700" b="1"/>
                        <a:t>Spearman</a:t>
                      </a:r>
                      <a:r>
                        <a:rPr lang="fr-BE" sz="1700"/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70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 err="1"/>
                        <a:t>Continuous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dirty="0"/>
                        <a:t>Ordinal → </a:t>
                      </a:r>
                      <a:r>
                        <a:rPr lang="fr-BE" sz="1700" dirty="0" err="1"/>
                        <a:t>Numeric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fr-BE" sz="1700" b="1" dirty="0"/>
                        <a:t>Spearman </a:t>
                      </a:r>
                      <a:r>
                        <a:rPr lang="fr-BE" sz="1700" b="1" dirty="0" err="1"/>
                        <a:t>correlation</a:t>
                      </a:r>
                      <a:endParaRPr lang="fr-BE" sz="170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9" y="903055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correlation and association depending on the nature of variables ? </a:t>
            </a: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360160" y="1659483"/>
            <a:ext cx="2423160" cy="966877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only applies to continuous numerical variables.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binary and categorical features 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Point-Biserial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chemeClr val="tx2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adapted to binary categories (0/1).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Assess whether </a:t>
            </a:r>
            <a:r>
              <a:rPr lang="en-US" sz="1600" b="1" dirty="0">
                <a:solidFill>
                  <a:schemeClr val="tx2"/>
                </a:solidFill>
              </a:rPr>
              <a:t>a binary feature (e.g. </a:t>
            </a:r>
            <a:r>
              <a:rPr lang="en-US" sz="1600" b="1" dirty="0" err="1">
                <a:solidFill>
                  <a:schemeClr val="tx2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influences a continuous target (price)</a:t>
            </a:r>
            <a:r>
              <a:rPr lang="en-US" sz="1600" dirty="0">
                <a:solidFill>
                  <a:schemeClr val="tx2"/>
                </a:solidFill>
              </a:rPr>
              <a:t>, using 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136997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€350,000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€270,000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724223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chemeClr val="tx2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chemeClr val="tx2"/>
                          </a:solidFill>
                        </a:rPr>
                        <a:t>Weak to moderate positive 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chemeClr val="tx2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assess whether price significantly varies by province.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058192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184355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0.000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7422302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/>
                        <a:t>bedroomCount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/>
                        <a:t>0.35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/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/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5CB65FE-D8DB-EE39-7A58-21631DB5A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42" y="4473756"/>
            <a:ext cx="4502028" cy="226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and </a:t>
            </a:r>
            <a:r>
              <a:rPr lang="en-US" sz="2000" b="1" dirty="0"/>
              <a:t>bathroom count</a:t>
            </a:r>
            <a:r>
              <a:rPr lang="en-US" sz="2000" dirty="0"/>
              <a:t> are moderately correlated.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Bedroom count</a:t>
            </a:r>
            <a:r>
              <a:rPr lang="en-US" sz="2000" dirty="0"/>
              <a:t> shows the strongest link to </a:t>
            </a:r>
            <a:r>
              <a:rPr lang="en-US" sz="2000" b="1" dirty="0"/>
              <a:t>price</a:t>
            </a:r>
            <a:r>
              <a:rPr lang="en-US" sz="2000" dirty="0"/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/>
              <a:t>Facede</a:t>
            </a:r>
            <a:r>
              <a:rPr lang="en-US" sz="2000" b="1" dirty="0"/>
              <a:t> count</a:t>
            </a:r>
            <a:r>
              <a:rPr lang="en-US" sz="2000" dirty="0"/>
              <a:t> has a weak but visible correlation with </a:t>
            </a:r>
            <a:r>
              <a:rPr lang="en-US" sz="2000" b="1" dirty="0"/>
              <a:t>price</a:t>
            </a:r>
            <a:r>
              <a:rPr lang="en-US" sz="2000" dirty="0"/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EPC score</a:t>
            </a:r>
            <a:r>
              <a:rPr lang="en-US" sz="2000" dirty="0"/>
              <a:t>, </a:t>
            </a:r>
            <a:r>
              <a:rPr lang="en-US" sz="2000" b="1" dirty="0"/>
              <a:t>habitable surface</a:t>
            </a:r>
            <a:r>
              <a:rPr lang="en-US" sz="2000" dirty="0"/>
              <a:t>, and </a:t>
            </a:r>
            <a:r>
              <a:rPr lang="en-US" sz="2000" b="1" dirty="0"/>
              <a:t>toilet count</a:t>
            </a:r>
            <a:r>
              <a:rPr lang="en-US" sz="2000" dirty="0"/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Building year</a:t>
            </a:r>
            <a:r>
              <a:rPr lang="en-US" sz="2000" dirty="0"/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Postcode</a:t>
            </a:r>
            <a:r>
              <a:rPr lang="en-US" sz="2000" dirty="0"/>
              <a:t> has no linear relation to </a:t>
            </a:r>
            <a:r>
              <a:rPr lang="en-US" sz="2000" b="1" dirty="0"/>
              <a:t>price</a:t>
            </a:r>
            <a:r>
              <a:rPr lang="en-US" sz="2000" dirty="0"/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9405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2491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1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Build a </a:t>
            </a:r>
            <a:r>
              <a:rPr lang="en-US" sz="2000" u="sng" dirty="0"/>
              <a:t>multivariate model</a:t>
            </a:r>
            <a:r>
              <a:rPr lang="en-US" sz="2000" dirty="0"/>
              <a:t> (e.g., Linear Regression, Random Forest…)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Engineer new features (e.g., price_per_m2, </a:t>
            </a:r>
            <a:r>
              <a:rPr lang="en-US" sz="2000" dirty="0" err="1"/>
              <a:t>building_age</a:t>
            </a:r>
            <a:r>
              <a:rPr lang="en-US" sz="2000" dirty="0"/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/>
              <a:t>Evaluate performance with </a:t>
            </a:r>
            <a:r>
              <a:rPr lang="fr-BE" sz="2000" dirty="0"/>
              <a:t>Root </a:t>
            </a:r>
            <a:r>
              <a:rPr lang="fr-BE" sz="2000" dirty="0" err="1"/>
              <a:t>Mean</a:t>
            </a:r>
            <a:r>
              <a:rPr lang="fr-BE" sz="2000" dirty="0"/>
              <a:t> </a:t>
            </a:r>
            <a:r>
              <a:rPr lang="fr-BE" sz="2000" dirty="0" err="1"/>
              <a:t>Squared</a:t>
            </a:r>
            <a:r>
              <a:rPr lang="fr-BE" sz="2000" dirty="0"/>
              <a:t> </a:t>
            </a:r>
            <a:r>
              <a:rPr lang="fr-BE" sz="2000" dirty="0" err="1"/>
              <a:t>Error</a:t>
            </a:r>
            <a:r>
              <a:rPr lang="fr-BE" sz="2000" dirty="0"/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/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 err="1">
                <a:solidFill>
                  <a:srgbClr val="464646"/>
                </a:solidFill>
              </a:rPr>
              <a:t>Greatest</a:t>
            </a:r>
            <a:r>
              <a:rPr lang="fr-BE" sz="2000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terrace surface, land surface,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 linked to size and space, key drivers of property value.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dirty="0">
                <a:solidFill>
                  <a:srgbClr val="464646"/>
                </a:solidFill>
              </a:rPr>
              <a:t>Least / </a:t>
            </a:r>
            <a:r>
              <a:rPr lang="fr-BE" sz="2000" dirty="0" err="1">
                <a:solidFill>
                  <a:srgbClr val="464646"/>
                </a:solidFill>
              </a:rPr>
              <a:t>Negative</a:t>
            </a:r>
            <a:r>
              <a:rPr lang="fr-BE" sz="2000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noProof="0" dirty="0" err="1">
                <a:solidFill>
                  <a:schemeClr val="tx2"/>
                </a:solidFill>
              </a:rPr>
              <a:t>OneHotEncoder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tx2"/>
                </a:solidFill>
              </a:rPr>
              <a:t>converts each category into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Numerical features are imputed using the </a:t>
            </a:r>
            <a:r>
              <a:rPr lang="en-US" sz="1600" b="1" noProof="0" dirty="0">
                <a:solidFill>
                  <a:schemeClr val="tx2"/>
                </a:solidFill>
              </a:rPr>
              <a:t>median to handle missing values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30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Create a histogram showing the number of properties by surface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endParaRPr lang="en-US" sz="1400" b="1" noProof="0" dirty="0">
              <a:solidFill>
                <a:schemeClr val="tx2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3.9 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277679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458921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16443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478771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Correlations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weak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needed to build effective models.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when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cleaned features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used.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Post Code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26887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5070</TotalTime>
  <Words>3522</Words>
  <Application>Microsoft Office PowerPoint</Application>
  <PresentationFormat>Widescreen</PresentationFormat>
  <Paragraphs>545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1.4.3 bar plot (via `missingno`) summarizes the missing value count per feature</vt:lpstr>
      <vt:lpstr>Data analysis</vt:lpstr>
      <vt:lpstr>1.4.4 Save new cleaned dataset  3 steps</vt:lpstr>
      <vt:lpstr>Prediction Limits on High Property Prices 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2.3 Why might those variables be correlated?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Create a histogram showing the number of properties by surface area 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316</cp:revision>
  <dcterms:created xsi:type="dcterms:W3CDTF">2024-05-06T12:06:53Z</dcterms:created>
  <dcterms:modified xsi:type="dcterms:W3CDTF">2025-06-25T10:58:47Z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